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6"/>
  </p:notesMasterIdLst>
  <p:handoutMasterIdLst>
    <p:handoutMasterId r:id="rId17"/>
  </p:handoutMasterIdLst>
  <p:sldIdLst>
    <p:sldId id="347" r:id="rId2"/>
    <p:sldId id="366" r:id="rId3"/>
    <p:sldId id="368" r:id="rId4"/>
    <p:sldId id="369" r:id="rId5"/>
    <p:sldId id="370" r:id="rId6"/>
    <p:sldId id="371" r:id="rId7"/>
    <p:sldId id="372" r:id="rId8"/>
    <p:sldId id="373" r:id="rId9"/>
    <p:sldId id="374" r:id="rId10"/>
    <p:sldId id="375" r:id="rId11"/>
    <p:sldId id="376" r:id="rId12"/>
    <p:sldId id="377" r:id="rId13"/>
    <p:sldId id="378" r:id="rId14"/>
    <p:sldId id="37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55" autoAdjust="0"/>
    <p:restoredTop sz="86400" autoAdjust="0"/>
  </p:normalViewPr>
  <p:slideViewPr>
    <p:cSldViewPr>
      <p:cViewPr varScale="1">
        <p:scale>
          <a:sx n="60" d="100"/>
          <a:sy n="60" d="100"/>
        </p:scale>
        <p:origin x="1304" y="56"/>
      </p:cViewPr>
      <p:guideLst>
        <p:guide orient="horz" pos="2160"/>
        <p:guide pos="2880"/>
      </p:guideLst>
    </p:cSldViewPr>
  </p:slideViewPr>
  <p:outlineViewPr>
    <p:cViewPr>
      <p:scale>
        <a:sx n="33" d="100"/>
        <a:sy n="33" d="100"/>
      </p:scale>
      <p:origin x="0" y="346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6.2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6</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 Code for Anscombe Block Plot</a:t>
            </a:r>
          </a:p>
        </p:txBody>
      </p:sp>
      <p:pic>
        <p:nvPicPr>
          <p:cNvPr id="8" name="Picture Placeholder 7" descr="A set of command lines.&#10;The command lines read, Hash Put each exam in its own column&#10;Exams equals unstack (Four Exams, Grade is similar to Exam)&#10;names (Exams) equals c (open single quoteExam1close single quote, open single quoteExam2close single quote, open single quoteExam3close single quote, open single quoteExam4close single quote)&#10;plot (Exam1 is similar to Exam2, data equals Exams, pch equals c (open single quote A close single quote, open single quote B close single quote, open single quote C close single quote, open single quote D close single quote, open single quote E close single quote))&#10;anscmod equals lm (Exam1 is similar to Exam2, data equals Exams)&#10;abline (anscmod)&#10;a b line (0, 1, col equals open single quote red close single quote)&#10;text (75, 75, paste (open single quote slope equals close single quote, round (anscmod dollar coeff [2], 2)))."/>
          <p:cNvPicPr>
            <a:picLocks noGrp="1" noChangeAspect="1"/>
          </p:cNvPicPr>
          <p:nvPr>
            <p:ph type="pic" sz="quarter" idx="11"/>
          </p:nvPr>
        </p:nvPicPr>
        <p:blipFill>
          <a:blip r:embed="rId2"/>
          <a:stretch>
            <a:fillRect/>
          </a:stretch>
        </p:blipFill>
        <p:spPr>
          <a:xfrm>
            <a:off x="643498" y="1436141"/>
            <a:ext cx="7870066" cy="3163845"/>
          </a:xfrm>
          <a:prstGeom prst="rect">
            <a:avLst/>
          </a:prstGeom>
        </p:spPr>
      </p:pic>
      <p:sp>
        <p:nvSpPr>
          <p:cNvPr id="6" name="Content Placeholder 5"/>
          <p:cNvSpPr>
            <a:spLocks noGrp="1"/>
          </p:cNvSpPr>
          <p:nvPr>
            <p:ph type="body" sz="quarter" idx="10"/>
          </p:nvPr>
        </p:nvSpPr>
        <p:spPr>
          <a:xfrm>
            <a:off x="241662" y="4753428"/>
            <a:ext cx="8673738" cy="961572"/>
          </a:xfrm>
        </p:spPr>
        <p:txBody>
          <a:bodyPr>
            <a:normAutofit/>
          </a:bodyPr>
          <a:lstStyle/>
          <a:p>
            <a:pPr marL="0" indent="0">
              <a:buNone/>
            </a:pPr>
            <a:r>
              <a:rPr lang="en-US" dirty="0"/>
              <a:t>Note: Helpful that the students are listed in the same order for each exam</a:t>
            </a:r>
            <a:r>
              <a:rPr lang="en-US" dirty="0" smtClean="0"/>
              <a:t>.</a:t>
            </a:r>
            <a:endParaRPr lang="en-US" dirty="0"/>
          </a:p>
        </p:txBody>
      </p:sp>
    </p:spTree>
    <p:extLst>
      <p:ext uri="{BB962C8B-B14F-4D97-AF65-F5344CB8AC3E}">
        <p14:creationId xmlns:p14="http://schemas.microsoft.com/office/powerpoint/2010/main" val="2438938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Anscombe Plot for Other Exam Pairs</a:t>
            </a:r>
          </a:p>
        </p:txBody>
      </p:sp>
      <p:pic>
        <p:nvPicPr>
          <p:cNvPr id="6" name="Picture 2" descr="Four line graphs are shown.  The first graph plots Exam 3 along the horizontal axis and Exam 1 along the vertical axis. Two lines are shown. The first line passes through (25, 49), (40, 55), (50, 62), (60, 68), (70, 72), (80, 78), and (90, 80). The second line passes through (48, 49), (60, 62), (70, 72), (80, 82), and (90, 87). The two lines intersect at (75, 77). Text beside the lines reads: Slope equals 0.55. Five points from A through E are marked on the graph. The point A is marked at (74, 60). B at (89, 93), C at (83, 67), D at (70, 82), and E at (27, 50).&#10;The second graph plots Exam 4 along the horizontal axis and Exam 1 along the vertical axis. Two lines are shown. The first passes through (48, 47), (60, 60), (70, 69), (80, 80), and (90, 87). The second line passes through (47, 48), (60, 59), (70, 68), (80, 79), and (90, 90). Text beside the lines reads: Slope equals 0.98. Five points from A through E are marked on the graph. The point A is marked at (79, 60), B at (89, 94), C at (73, 66), D at (79, 85), and E at (46, 50).&#10;The third graph plots Exam 4 along the horizontal axis and Exam 2 along the vertical axis. Two lines are shown. The first line passes through (62, 61), (70, 70), (80, 79), and (90, 90). The second line passes through (45, 64), (50, 69), (60, 76), (70, 85), (80, 94), and (87, 100). Text on the graph reads: slope equals 0.83. Five points from A through E are marked on the graph. The point A is marked at (77, 86), B at (89, 94), C at (73, 92), D at (79, 97), and E at (46, 63).&#10;The fourth graph plots Exam 4 along the horizontal axis and Exam 3 along the vertical axis. Two lines are shown. The first line passes through (42, 30), (50, 38), (60, 45), (70, 60), (80, 75), and (86, 90). The second line passes through (42, 45), (50, 50), (60, 60), (70, 69), (80, 75), and (87, 90). Text on the graph reads: Slope equals 1.39. Five points from A through E are marked on the graph. The point A is marked at (78, 70), B at (89, 90), C at (73, 80), D at (80, 69), and E at (46, 2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57079" y="1419132"/>
            <a:ext cx="7679747" cy="47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6788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Slope = 1?</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43114" y="1415142"/>
                <a:ext cx="8610600" cy="4452258"/>
              </a:xfrm>
            </p:spPr>
            <p:txBody>
              <a:bodyPr>
                <a:normAutofit/>
              </a:bodyPr>
              <a:lstStyle/>
              <a:p>
                <a:pPr marL="0" indent="0">
                  <a:buNone/>
                </a:pPr>
                <a:r>
                  <a:rPr lang="en-US" dirty="0" smtClean="0"/>
                  <a:t>Consider the Rectangles</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𝑃𝑒𝑟𝑖𝑚𝑒𝑡𝑒𝑟</m:t>
                      </m:r>
                      <m:r>
                        <a:rPr lang="en-US" i="1">
                          <a:latin typeface="Cambria Math" panose="02040503050406030204" pitchFamily="18" charset="0"/>
                        </a:rPr>
                        <m:t>=2⋅</m:t>
                      </m:r>
                      <m:r>
                        <a:rPr lang="en-US" i="1">
                          <a:latin typeface="Cambria Math" panose="02040503050406030204" pitchFamily="18" charset="0"/>
                        </a:rPr>
                        <m:t>𝐿𝑒𝑛𝑔𝑡h</m:t>
                      </m:r>
                      <m:r>
                        <a:rPr lang="en-US" i="1">
                          <a:latin typeface="Cambria Math" panose="02040503050406030204" pitchFamily="18" charset="0"/>
                        </a:rPr>
                        <m:t>+2⋅</m:t>
                      </m:r>
                      <m:r>
                        <a:rPr lang="en-US" i="1">
                          <a:latin typeface="Cambria Math" panose="02040503050406030204" pitchFamily="18" charset="0"/>
                        </a:rPr>
                        <m:t>𝑊𝑖𝑑𝑡h</m:t>
                      </m:r>
                    </m:oMath>
                  </m:oMathPara>
                </a14:m>
                <a:endParaRPr lang="en-US" dirty="0"/>
              </a:p>
              <a:p>
                <a:pPr marL="0" indent="0" algn="ctr">
                  <a:spcBef>
                    <a:spcPts val="0"/>
                  </a:spcBef>
                  <a:buNone/>
                </a:pPr>
                <a:r>
                  <a:rPr lang="en-US" dirty="0"/>
                  <a:t>(perfect additive</a:t>
                </a:r>
                <a:r>
                  <a:rPr lang="en-US" dirty="0" smtClean="0"/>
                  <a:t>)</a:t>
                </a:r>
              </a:p>
              <a:p>
                <a:pPr marL="0" indent="0">
                  <a:buNone/>
                </a:pPr>
                <a:r>
                  <a:rPr lang="en-US" dirty="0"/>
                  <a:t>Anscombe for Length 4 vs. Length 10:</a:t>
                </a:r>
              </a:p>
              <a:p>
                <a:pPr marL="0" indent="0">
                  <a:spcBef>
                    <a:spcPts val="600"/>
                  </a:spcBef>
                  <a:buNone/>
                </a:pPr>
                <a:r>
                  <a:rPr lang="en-US" sz="2800" dirty="0"/>
                  <a:t>       </a:t>
                </a:r>
                <a14:m>
                  <m:oMath xmlns:m="http://schemas.openxmlformats.org/officeDocument/2006/math">
                    <m:r>
                      <a:rPr lang="en-US" sz="2800" i="1">
                        <a:latin typeface="Cambria Math" panose="02040503050406030204" pitchFamily="18" charset="0"/>
                      </a:rPr>
                      <m:t>𝑥</m:t>
                    </m:r>
                    <m:r>
                      <a:rPr lang="en-US" sz="2800" i="1">
                        <a:latin typeface="Cambria Math" panose="02040503050406030204" pitchFamily="18" charset="0"/>
                      </a:rPr>
                      <m:t>=8+2⋅</m:t>
                    </m:r>
                    <m:r>
                      <a:rPr lang="en-US" sz="2800" i="1">
                        <a:latin typeface="Cambria Math" panose="02040503050406030204" pitchFamily="18" charset="0"/>
                      </a:rPr>
                      <m:t>𝑊𝑖𝑑𝑡h</m:t>
                    </m:r>
                  </m:oMath>
                </a14:m>
                <a:r>
                  <a:rPr lang="en-US" sz="2800" dirty="0" smtClean="0"/>
                  <a:t> </a:t>
                </a:r>
                <a14:m>
                  <m:oMath xmlns:m="http://schemas.openxmlformats.org/officeDocument/2006/math">
                    <m:r>
                      <a:rPr lang="en-US" sz="2800" i="1" dirty="0">
                        <a:latin typeface="Cambria Math" panose="02040503050406030204" pitchFamily="18" charset="0"/>
                      </a:rPr>
                      <m:t>𝑦</m:t>
                    </m:r>
                    <m:r>
                      <a:rPr lang="en-US" sz="2800" i="1" dirty="0">
                        <a:latin typeface="Cambria Math" panose="02040503050406030204" pitchFamily="18" charset="0"/>
                      </a:rPr>
                      <m:t>=20+2⋅</m:t>
                    </m:r>
                    <m:r>
                      <a:rPr lang="en-US" sz="2800" i="1" dirty="0">
                        <a:latin typeface="Cambria Math" panose="02040503050406030204" pitchFamily="18" charset="0"/>
                      </a:rPr>
                      <m:t>𝑊𝑖𝑑𝑡h</m:t>
                    </m:r>
                  </m:oMath>
                </a14:m>
                <a:endParaRPr lang="en-US" sz="2800" dirty="0" smtClean="0"/>
              </a:p>
              <a:p>
                <a:pPr marL="0" indent="685800">
                  <a:spcBef>
                    <a:spcPts val="600"/>
                  </a:spcBef>
                  <a:buNone/>
                </a:pPr>
                <a14:m>
                  <m:oMath xmlns:m="http://schemas.openxmlformats.org/officeDocument/2006/math">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𝑦</m:t>
                    </m:r>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𝑥</m:t>
                    </m:r>
                    <m:r>
                      <a:rPr lang="en-US" sz="2800" i="1">
                        <a:latin typeface="Cambria Math" panose="02040503050406030204" pitchFamily="18" charset="0"/>
                        <a:ea typeface="Cambria Math" panose="02040503050406030204" pitchFamily="18" charset="0"/>
                      </a:rPr>
                      <m:t>+12</m:t>
                    </m:r>
                  </m:oMath>
                </a14:m>
                <a:r>
                  <a:rPr lang="en-US" sz="2800" dirty="0" smtClean="0"/>
                  <a:t> </a:t>
                </a:r>
                <a:r>
                  <a:rPr lang="en-US" dirty="0" smtClean="0"/>
                  <a:t>(slope = 1)</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43114" y="1415142"/>
                <a:ext cx="8610600" cy="4452258"/>
              </a:xfrm>
              <a:blipFill rotWithShape="1">
                <a:blip r:embed="rId2"/>
                <a:stretch>
                  <a:fillRect l="-1275" t="-1231"/>
                </a:stretch>
              </a:blipFill>
            </p:spPr>
            <p:txBody>
              <a:bodyPr/>
              <a:lstStyle/>
              <a:p>
                <a:r>
                  <a:rPr lang="en-US">
                    <a:noFill/>
                  </a:rPr>
                  <a:t> </a:t>
                </a:r>
              </a:p>
            </p:txBody>
          </p:sp>
        </mc:Fallback>
      </mc:AlternateContent>
    </p:spTree>
    <p:extLst>
      <p:ext uri="{BB962C8B-B14F-4D97-AF65-F5344CB8AC3E}">
        <p14:creationId xmlns:p14="http://schemas.microsoft.com/office/powerpoint/2010/main" val="343499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Anscombe Plots for </a:t>
            </a:r>
            <a:r>
              <a:rPr lang="en-US" dirty="0" smtClean="0"/>
              <a:t>Rectangles (perimeter</a:t>
            </a:r>
            <a:r>
              <a:rPr lang="en-US" dirty="0"/>
              <a:t>)</a:t>
            </a:r>
          </a:p>
        </p:txBody>
      </p:sp>
      <p:pic>
        <p:nvPicPr>
          <p:cNvPr id="3" name="Picture Placeholder 2" descr="A graph shows Anscombe Plots for Rectangles, perimeter. The graph shows a line that starts at the origin labeled y equals x that extends up and right. A dashed line above extends it extends through (negative 1, 5) and (35, 41), and is labeled Length 1 versus Length 4. A dotted line extends through (negative 1, 11) and (30, 41) and is labeled Length 4 versus Length 10. A dashed and dotted line extends through (negative 1, 17) and (23, 41) and is labeled Length 1 versus Length 10."/>
          <p:cNvPicPr>
            <a:picLocks noGrp="1" noChangeAspect="1"/>
          </p:cNvPicPr>
          <p:nvPr>
            <p:ph type="pic" sz="quarter" idx="11"/>
          </p:nvPr>
        </p:nvPicPr>
        <p:blipFill>
          <a:blip r:embed="rId2"/>
          <a:stretch>
            <a:fillRect/>
          </a:stretch>
        </p:blipFill>
        <p:spPr>
          <a:xfrm>
            <a:off x="863749" y="1828800"/>
            <a:ext cx="7416502" cy="4116335"/>
          </a:xfrm>
          <a:prstGeom prst="rect">
            <a:avLst/>
          </a:prstGeom>
        </p:spPr>
      </p:pic>
    </p:spTree>
    <p:extLst>
      <p:ext uri="{BB962C8B-B14F-4D97-AF65-F5344CB8AC3E}">
        <p14:creationId xmlns:p14="http://schemas.microsoft.com/office/powerpoint/2010/main" val="2223041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Anscombe Plots for </a:t>
            </a:r>
            <a:r>
              <a:rPr lang="en-US" dirty="0" smtClean="0"/>
              <a:t>Rectangles (area</a:t>
            </a:r>
            <a:r>
              <a:rPr lang="en-US" dirty="0"/>
              <a:t>)</a:t>
            </a:r>
          </a:p>
        </p:txBody>
      </p:sp>
      <p:pic>
        <p:nvPicPr>
          <p:cNvPr id="4" name="Picture Placeholder 3" descr="A graph shows Anscombe Plots for Rectangles, area. The graph shows a line that starts at the origin labeled y equals x that extends up and right. A dotted line extends through (0, negative 2) and (40, 100) and is labeled Length 4 versus Length 10. A dashed line extends through (0, negative 2) and (22, 100) and is labeled Length 1 versus Length 4. A dashed and dotted line extends through (0, negative 2) and (9, 100) and is labeled Length 1 versus Length 10."/>
          <p:cNvPicPr>
            <a:picLocks noGrp="1" noChangeAspect="1"/>
          </p:cNvPicPr>
          <p:nvPr>
            <p:ph type="pic" sz="quarter" idx="11"/>
          </p:nvPr>
        </p:nvPicPr>
        <p:blipFill>
          <a:blip r:embed="rId2"/>
          <a:stretch>
            <a:fillRect/>
          </a:stretch>
        </p:blipFill>
        <p:spPr>
          <a:xfrm>
            <a:off x="868151" y="1684146"/>
            <a:ext cx="7407698" cy="4339864"/>
          </a:xfrm>
          <a:prstGeom prst="rect">
            <a:avLst/>
          </a:prstGeom>
        </p:spPr>
      </p:pic>
    </p:spTree>
    <p:extLst>
      <p:ext uri="{BB962C8B-B14F-4D97-AF65-F5344CB8AC3E}">
        <p14:creationId xmlns:p14="http://schemas.microsoft.com/office/powerpoint/2010/main" val="1338288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6.2</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Block designs</a:t>
            </a:r>
          </a:p>
          <a:p>
            <a:pPr marL="0" indent="508000">
              <a:spcBef>
                <a:spcPct val="0"/>
              </a:spcBef>
              <a:spcAft>
                <a:spcPct val="15000"/>
              </a:spcAft>
              <a:buNone/>
            </a:pPr>
            <a:r>
              <a:rPr lang="en-US" altLang="en-US" dirty="0">
                <a:sym typeface="Symbol" panose="05050102010706020507" pitchFamily="18" charset="2"/>
              </a:rPr>
              <a:t>Side-by-side plots</a:t>
            </a:r>
          </a:p>
          <a:p>
            <a:pPr marL="0" indent="508000">
              <a:spcBef>
                <a:spcPct val="0"/>
              </a:spcBef>
              <a:spcAft>
                <a:spcPct val="15000"/>
              </a:spcAft>
              <a:buNone/>
            </a:pPr>
            <a:r>
              <a:rPr lang="en-US" altLang="en-US" dirty="0">
                <a:sym typeface="Symbol" panose="05050102010706020507" pitchFamily="18" charset="2"/>
              </a:rPr>
              <a:t>Anscombe block plots</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Example: FourExams</a:t>
            </a:r>
            <a:endParaRPr lang="ru-RU" dirty="0"/>
          </a:p>
        </p:txBody>
      </p:sp>
      <p:pic>
        <p:nvPicPr>
          <p:cNvPr id="8" name="Picture 2" descr="A table with five rows and seven columns and column headers from left to right as follows: Adam, Brenda, Cathy, Dave, Emily, and Mean. The data presented in the table is as follows:&#10;Row 1. Exam number 1: Adam: 62. Brenda: 94. Cathy: 68. Dave: 86. Emily: 50. Mean: 72.&#10;Row 2. Exam number 2: Adam: 87. Brenda: 95. Cathy: 93. Dave: 97. Emily: 63. Mean: 87.&#10;Row 3. Exam number 3: Adam: 74. Brenda: 86. Cathy: 82. Dave: 70. Emily: 28. Mean: 68.&#10;Row 4. Exam number 4: Adam: 77. Brenda: 89. Cathy: 73. Dave: 79. Emily: 47. Mean: 73.&#10;Row 5. Mean: Adam: 75. Brenda: 91. Cathy: 79. Dave: 83. Emily: 47. Mean: 7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36124" y="1476094"/>
            <a:ext cx="6071753" cy="1982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228600" y="3581400"/>
            <a:ext cx="8610600" cy="2584280"/>
          </a:xfrm>
        </p:spPr>
        <p:txBody>
          <a:bodyPr>
            <a:normAutofit/>
          </a:bodyPr>
          <a:lstStyle/>
          <a:p>
            <a:pPr marL="0" indent="0">
              <a:buNone/>
            </a:pPr>
            <a:r>
              <a:rPr lang="en-US" altLang="en-US" dirty="0"/>
              <a:t>Treatments (Factor A): </a:t>
            </a:r>
            <a:r>
              <a:rPr lang="en-US" altLang="en-US" dirty="0" smtClean="0"/>
              <a:t>Exams</a:t>
            </a:r>
          </a:p>
          <a:p>
            <a:pPr marL="0" indent="0">
              <a:buNone/>
            </a:pPr>
            <a:r>
              <a:rPr lang="en-US" dirty="0"/>
              <a:t>Blocks (Factor B): Students</a:t>
            </a:r>
          </a:p>
          <a:p>
            <a:pPr marL="0" indent="0">
              <a:buNone/>
            </a:pPr>
            <a:r>
              <a:rPr lang="en-US" dirty="0"/>
              <a:t>Response: </a:t>
            </a:r>
            <a:r>
              <a:rPr lang="en-US" dirty="0" smtClean="0"/>
              <a:t>Grade</a:t>
            </a:r>
            <a:endParaRPr lang="en-US" dirty="0"/>
          </a:p>
        </p:txBody>
      </p:sp>
    </p:spTree>
    <p:extLst>
      <p:ext uri="{BB962C8B-B14F-4D97-AF65-F5344CB8AC3E}">
        <p14:creationId xmlns:p14="http://schemas.microsoft.com/office/powerpoint/2010/main" val="60543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Side-by-Side Dotplots(with blocks shown)</a:t>
            </a:r>
          </a:p>
        </p:txBody>
      </p:sp>
      <p:pic>
        <p:nvPicPr>
          <p:cNvPr id="14" name="Picture Placeholder 3" descr="A set of command lines. &#10;The command lines read, plot (Grade is similar to Exam, data equals FourExams,&#10;Pch equals rep (c (open single quote A close single quote, open single quote B close single quote, open single quote C close single quote, open single quote D close single quote, open single quote E close single quote), eachequals4), xaxt equals open single quote n close single quote, col equals rep (1:5, eachequals4) axis (1, atequals1:4)&#10;points (Four Exams dollar Grade [Four Exams dollar Student equals equals open single quote Adam close single quote], type equals open single quote 1 close single quote, colequals1).&#10;points (Four Exams dollar Grade [Four Exams dollar Student equals equals open single quote Brenda close single quote], type equals open single quote 1 close single quote, colequals2).&#10;points (Four Exams dollar Grade [Four Exams dollar Student equals equals open single quote Cathy close single quote], type equals open single quote 1 close single quote, colequals3).&#10;points (Four Exams dollar Grade [Four Exams dollar Student equals equals open single quote Dave close single quote], type equals open single quote 1 close single quote, colequals4).&#10;points (Four Exams dollar Grade [Four Exams dollar Student equals equals open single quote Emily close single quote], type equals open single quote 1 close single quote, colequals5)."/>
          <p:cNvPicPr>
            <a:picLocks noGrp="1" noChangeAspect="1"/>
          </p:cNvPicPr>
          <p:nvPr>
            <p:ph type="pic" sz="quarter" idx="11"/>
          </p:nvPr>
        </p:nvPicPr>
        <p:blipFill>
          <a:blip r:embed="rId2"/>
          <a:stretch>
            <a:fillRect/>
          </a:stretch>
        </p:blipFill>
        <p:spPr>
          <a:xfrm>
            <a:off x="301006" y="1590116"/>
            <a:ext cx="8541988" cy="2036936"/>
          </a:xfrm>
          <a:prstGeom prst="rect">
            <a:avLst/>
          </a:prstGeom>
        </p:spPr>
      </p:pic>
      <p:pic>
        <p:nvPicPr>
          <p:cNvPr id="15" name="Picture Placeholder 4" descr="A line graph plotting Exam along the horizontal axis and Grade along the vertical axis shows four lines, A, B, C, D, and E. Line A passes through (1, 61), (2, 83), (3, 75), and (4, 76). Line B passes through (1, 93), (2, 91), (3, 88), and (4, 90). Line C passes through (1, 69), (2, 90), (3, 83), and (4, 70). Line D passes through (1, 85), (2, 95), (3, 69), and (4, 79). Line E passes through (1, 50), (2, 61), (3, 29), and (4, 47).">
            <a:extLst>
              <a:ext uri="{FF2B5EF4-FFF2-40B4-BE49-F238E27FC236}">
                <a16:creationId xmlns:a16="http://schemas.microsoft.com/office/drawing/2014/main" xmlns="" id="{4FD0E9A8-7C92-4D0F-8548-1A4B35EFA355}"/>
              </a:ext>
            </a:extLst>
          </p:cNvPr>
          <p:cNvPicPr>
            <a:picLocks noGrp="1" noChangeAspect="1"/>
          </p:cNvPicPr>
          <p:nvPr>
            <p:ph type="pic" sz="quarter" idx="13"/>
          </p:nvPr>
        </p:nvPicPr>
        <p:blipFill>
          <a:blip r:embed="rId3"/>
          <a:stretch>
            <a:fillRect/>
          </a:stretch>
        </p:blipFill>
        <p:spPr>
          <a:xfrm>
            <a:off x="2719744" y="3885986"/>
            <a:ext cx="3704512" cy="2286214"/>
          </a:xfrm>
          <a:prstGeom prst="rect">
            <a:avLst/>
          </a:prstGeom>
        </p:spPr>
      </p:pic>
    </p:spTree>
    <p:extLst>
      <p:ext uri="{BB962C8B-B14F-4D97-AF65-F5344CB8AC3E}">
        <p14:creationId xmlns:p14="http://schemas.microsoft.com/office/powerpoint/2010/main" val="964039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Rectangles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43114" y="1415142"/>
                <a:ext cx="8610600" cy="4452258"/>
              </a:xfrm>
            </p:spPr>
            <p:txBody>
              <a:bodyPr>
                <a:normAutofit lnSpcReduction="10000"/>
              </a:bodyPr>
              <a:lstStyle/>
              <a:p>
                <a:pPr marL="0" indent="0">
                  <a:buNone/>
                </a:pPr>
                <a:r>
                  <a:rPr lang="en-US" dirty="0" smtClean="0"/>
                  <a:t>Data: 9 rectangles (stored in Rectangles)</a:t>
                </a:r>
              </a:p>
              <a:p>
                <a:pPr marL="0" indent="0">
                  <a:spcBef>
                    <a:spcPts val="600"/>
                  </a:spcBef>
                  <a:buNone/>
                </a:pPr>
                <a:endParaRPr lang="en-US" dirty="0" smtClean="0"/>
              </a:p>
              <a:p>
                <a:pPr marL="0" indent="0">
                  <a:spcBef>
                    <a:spcPts val="600"/>
                  </a:spcBef>
                  <a:buNone/>
                </a:pPr>
                <a:r>
                  <a:rPr lang="en-US" dirty="0" smtClean="0"/>
                  <a:t>Treatments</a:t>
                </a:r>
                <a:r>
                  <a:rPr lang="en-US" dirty="0"/>
                  <a:t>: Width (1, 4, or 10)</a:t>
                </a:r>
              </a:p>
              <a:p>
                <a:pPr marL="0" indent="0">
                  <a:spcBef>
                    <a:spcPts val="600"/>
                  </a:spcBef>
                  <a:buNone/>
                </a:pPr>
                <a:r>
                  <a:rPr lang="en-US" dirty="0"/>
                  <a:t>Blocks : </a:t>
                </a:r>
                <a:r>
                  <a:rPr lang="en-US" dirty="0" smtClean="0"/>
                  <a:t>Length   </a:t>
                </a:r>
                <a:r>
                  <a:rPr lang="en-US" dirty="0"/>
                  <a:t>(1, 4, or 10)</a:t>
                </a:r>
              </a:p>
              <a:p>
                <a:pPr marL="0" indent="0">
                  <a:spcBef>
                    <a:spcPts val="600"/>
                  </a:spcBef>
                  <a:buNone/>
                </a:pPr>
                <a:r>
                  <a:rPr lang="en-US" dirty="0"/>
                  <a:t>Response: </a:t>
                </a:r>
                <a:r>
                  <a:rPr lang="en-US" dirty="0" smtClean="0"/>
                  <a:t>Perimeter </a:t>
                </a:r>
                <a:r>
                  <a:rPr lang="en-US" dirty="0"/>
                  <a:t>or </a:t>
                </a:r>
                <a:r>
                  <a:rPr lang="en-US" dirty="0" smtClean="0"/>
                  <a:t>Area</a:t>
                </a:r>
              </a:p>
              <a:p>
                <a:pPr marL="0" indent="0">
                  <a:spcBef>
                    <a:spcPts val="600"/>
                  </a:spcBef>
                  <a:buNone/>
                </a:pPr>
                <a:r>
                  <a:rPr lang="en-US" dirty="0"/>
                  <a:t>(Blocks and Treatments could be switched for this hypothetical example</a:t>
                </a:r>
                <a:r>
                  <a:rPr lang="en-US" dirty="0" smtClean="0"/>
                  <a:t>)</a:t>
                </a:r>
              </a:p>
              <a:p>
                <a:pPr marL="0" indent="0">
                  <a:spcBef>
                    <a:spcPts val="600"/>
                  </a:spcBef>
                  <a:buNone/>
                </a:pPr>
                <a:endParaRPr lang="en-US" sz="2800" i="1" dirty="0" smtClean="0">
                  <a:latin typeface="Cambria Math" panose="02040503050406030204" pitchFamily="18" charset="0"/>
                </a:endParaRPr>
              </a:p>
              <a:p>
                <a:pPr marL="0" indent="0">
                  <a:spcBef>
                    <a:spcPts val="600"/>
                  </a:spcBef>
                  <a:buNone/>
                </a:pPr>
                <a14:m>
                  <m:oMath xmlns:m="http://schemas.openxmlformats.org/officeDocument/2006/math">
                    <m:r>
                      <a:rPr lang="en-US" sz="2800" i="1">
                        <a:latin typeface="Cambria Math" panose="02040503050406030204" pitchFamily="18" charset="0"/>
                      </a:rPr>
                      <m:t>𝑃𝑒𝑟𝑖𝑚𝑒𝑡𝑒𝑟</m:t>
                    </m:r>
                    <m:r>
                      <a:rPr lang="en-US" sz="2800" i="1">
                        <a:latin typeface="Cambria Math" panose="02040503050406030204" pitchFamily="18" charset="0"/>
                      </a:rPr>
                      <m:t>=2⋅</m:t>
                    </m:r>
                    <m:r>
                      <a:rPr lang="en-US" sz="2800" i="1">
                        <a:latin typeface="Cambria Math" panose="02040503050406030204" pitchFamily="18" charset="0"/>
                      </a:rPr>
                      <m:t>𝑊𝑖𝑑𝑡h</m:t>
                    </m:r>
                    <m:r>
                      <a:rPr lang="en-US" sz="2800" i="1">
                        <a:latin typeface="Cambria Math" panose="02040503050406030204" pitchFamily="18" charset="0"/>
                      </a:rPr>
                      <m:t>+2⋅</m:t>
                    </m:r>
                    <m:r>
                      <a:rPr lang="en-US" sz="2800" i="1">
                        <a:latin typeface="Cambria Math" panose="02040503050406030204" pitchFamily="18" charset="0"/>
                      </a:rPr>
                      <m:t>𝐿𝑒𝑛𝑔𝑡h</m:t>
                    </m:r>
                  </m:oMath>
                </a14:m>
                <a:r>
                  <a:rPr lang="en-US" sz="2800" dirty="0" smtClean="0"/>
                  <a:t> </a:t>
                </a:r>
                <a:r>
                  <a:rPr lang="en-US" dirty="0"/>
                  <a:t>(additive)</a:t>
                </a:r>
              </a:p>
              <a:p>
                <a:pPr marL="0" indent="0">
                  <a:spcBef>
                    <a:spcPts val="600"/>
                  </a:spcBef>
                  <a:buNone/>
                </a:pPr>
                <a14:m>
                  <m:oMath xmlns:m="http://schemas.openxmlformats.org/officeDocument/2006/math">
                    <m:r>
                      <a:rPr lang="en-US" sz="2800" i="1">
                        <a:latin typeface="Cambria Math" panose="02040503050406030204" pitchFamily="18" charset="0"/>
                      </a:rPr>
                      <m:t>𝐴𝑟𝑒𝑎</m:t>
                    </m:r>
                    <m:r>
                      <a:rPr lang="en-US" sz="2800" i="1">
                        <a:latin typeface="Cambria Math" panose="02040503050406030204" pitchFamily="18" charset="0"/>
                      </a:rPr>
                      <m:t>=</m:t>
                    </m:r>
                    <m:r>
                      <a:rPr lang="en-US" sz="2800" i="1">
                        <a:latin typeface="Cambria Math" panose="02040503050406030204" pitchFamily="18" charset="0"/>
                      </a:rPr>
                      <m:t>𝑊𝑖𝑑𝑡h</m:t>
                    </m:r>
                    <m:r>
                      <a:rPr lang="en-US" sz="2800" i="1">
                        <a:latin typeface="Cambria Math" panose="02040503050406030204" pitchFamily="18" charset="0"/>
                      </a:rPr>
                      <m:t>⋅</m:t>
                    </m:r>
                    <m:r>
                      <a:rPr lang="en-US" sz="2800" i="1">
                        <a:latin typeface="Cambria Math" panose="02040503050406030204" pitchFamily="18" charset="0"/>
                      </a:rPr>
                      <m:t>𝐿𝑒𝑛𝑔𝑡h</m:t>
                    </m:r>
                  </m:oMath>
                </a14:m>
                <a:r>
                  <a:rPr lang="en-US" sz="2800" dirty="0" smtClean="0"/>
                  <a:t> </a:t>
                </a:r>
                <a:r>
                  <a:rPr lang="en-US" dirty="0"/>
                  <a:t>(not additive</a:t>
                </a:r>
                <a:r>
                  <a:rPr lang="en-US" dirty="0" smtClean="0"/>
                  <a:t>)</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43114" y="1415142"/>
                <a:ext cx="8610600" cy="4452258"/>
              </a:xfrm>
              <a:blipFill rotWithShape="0">
                <a:blip r:embed="rId2"/>
                <a:stretch>
                  <a:fillRect l="-1275" t="-2189" b="-958"/>
                </a:stretch>
              </a:blipFill>
            </p:spPr>
            <p:txBody>
              <a:bodyPr/>
              <a:lstStyle/>
              <a:p>
                <a:r>
                  <a:rPr lang="en-US">
                    <a:noFill/>
                  </a:rPr>
                  <a:t> </a:t>
                </a:r>
              </a:p>
            </p:txBody>
          </p:sp>
        </mc:Fallback>
      </mc:AlternateContent>
    </p:spTree>
    <p:extLst>
      <p:ext uri="{BB962C8B-B14F-4D97-AF65-F5344CB8AC3E}">
        <p14:creationId xmlns:p14="http://schemas.microsoft.com/office/powerpoint/2010/main" val="20495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Dotplots for Perimeter</a:t>
            </a:r>
          </a:p>
        </p:txBody>
      </p:sp>
      <p:pic>
        <p:nvPicPr>
          <p:cNvPr id="8" name="Picture Placeholder 7" descr="A set of command lines.&#10;The command lines read, Perimeter equals 2asteriskRectangles dollar Length plus 2asterisk Rectangles dollar Width.&#10;X equals c (1, 4, 10)&#10;Plot (Perimeter is similar to Width, data equals Rectangles, Pch equals c (open single quote 1 close single quote, open single quote 4 close single quote, open single quote T close single quote ), col equals Rectangles dollar Length)&#10;points (x, Perimeter [RectanglesdoallarLengthequalsequals1], type equals open single quote1close single quote, colequals1).&#10;points (x, Perimeter [RectanglesdoallarLengthequalsequals4], type equals open single quote1close single quote, colequals4).&#10;points (x, Perimeter [RectanglesdoallarLengthequalsequals10], type equals open single quote1close single quote, colequals10)."/>
          <p:cNvPicPr>
            <a:picLocks noGrp="1" noChangeAspect="1"/>
          </p:cNvPicPr>
          <p:nvPr>
            <p:ph type="pic" sz="quarter" idx="11"/>
          </p:nvPr>
        </p:nvPicPr>
        <p:blipFill>
          <a:blip r:embed="rId2"/>
          <a:stretch>
            <a:fillRect/>
          </a:stretch>
        </p:blipFill>
        <p:spPr>
          <a:xfrm>
            <a:off x="374825" y="1535162"/>
            <a:ext cx="8394350" cy="2022376"/>
          </a:xfrm>
          <a:prstGeom prst="rect">
            <a:avLst/>
          </a:prstGeom>
        </p:spPr>
      </p:pic>
      <p:pic>
        <p:nvPicPr>
          <p:cNvPr id="9" name="Picture Placeholder 8" descr="A line graph plotting Width along the horizontal axis and Perimeter along the vertical axis shows three lines 1, 4, and T. Line 1 passes through (1, 4), (4, 9), (6, 13), (8, 15), and (10, 17). Line 4 passes through (1, 10), (4, 16), (6, 19), (8, 23), and (10, 28). Line T passes through (1, 23), (4, 27), (6, 32), (8, 35), and (10, 40). ">
            <a:extLst>
              <a:ext uri="{FF2B5EF4-FFF2-40B4-BE49-F238E27FC236}">
                <a16:creationId xmlns:a16="http://schemas.microsoft.com/office/drawing/2014/main" xmlns="" id="{0E627658-9622-41D1-B199-2458B3FF0CA1}"/>
              </a:ext>
            </a:extLst>
          </p:cNvPr>
          <p:cNvPicPr>
            <a:picLocks noGrp="1" noChangeAspect="1"/>
          </p:cNvPicPr>
          <p:nvPr>
            <p:ph type="pic" sz="quarter" idx="13"/>
          </p:nvPr>
        </p:nvPicPr>
        <p:blipFill>
          <a:blip r:embed="rId3"/>
          <a:stretch>
            <a:fillRect/>
          </a:stretch>
        </p:blipFill>
        <p:spPr>
          <a:xfrm>
            <a:off x="1232403" y="3886200"/>
            <a:ext cx="3763159" cy="2322407"/>
          </a:xfrm>
          <a:prstGeom prst="rect">
            <a:avLst/>
          </a:prstGeom>
        </p:spPr>
      </p:pic>
      <p:sp>
        <p:nvSpPr>
          <p:cNvPr id="3" name="Content Placeholder 2"/>
          <p:cNvSpPr>
            <a:spLocks noGrp="1"/>
          </p:cNvSpPr>
          <p:nvPr>
            <p:ph idx="1"/>
          </p:nvPr>
        </p:nvSpPr>
        <p:spPr>
          <a:xfrm>
            <a:off x="5867400" y="3657600"/>
            <a:ext cx="2986314" cy="2413769"/>
          </a:xfrm>
        </p:spPr>
        <p:txBody>
          <a:bodyPr>
            <a:normAutofit/>
          </a:bodyPr>
          <a:lstStyle/>
          <a:p>
            <a:pPr marL="0" indent="0">
              <a:buNone/>
            </a:pPr>
            <a:r>
              <a:rPr lang="en-US" dirty="0"/>
              <a:t>Additive: </a:t>
            </a:r>
            <a:r>
              <a:rPr lang="en-US" dirty="0" smtClean="0"/>
              <a:t>Length </a:t>
            </a:r>
            <a:r>
              <a:rPr lang="en-US" dirty="0"/>
              <a:t>has same effect at each </a:t>
            </a:r>
            <a:r>
              <a:rPr lang="en-US" dirty="0" smtClean="0"/>
              <a:t>Width</a:t>
            </a:r>
            <a:endParaRPr lang="en-US" dirty="0"/>
          </a:p>
        </p:txBody>
      </p:sp>
    </p:spTree>
    <p:extLst>
      <p:ext uri="{BB962C8B-B14F-4D97-AF65-F5344CB8AC3E}">
        <p14:creationId xmlns:p14="http://schemas.microsoft.com/office/powerpoint/2010/main" val="4156833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Dotplots for Area</a:t>
            </a:r>
          </a:p>
        </p:txBody>
      </p:sp>
      <p:pic>
        <p:nvPicPr>
          <p:cNvPr id="5" name="Picture Placeholder 4" descr="A set of command lines.&#10;The command lines read, x equals c (1, 4, 10)&#10;Plot (Area is similar to Width, data equals Rectangles,&#10;Pch equalsc (open single quote 1 close single quote, open single quote 4 close single quote, open single quote T close single quote), col equals Rectangles dollar Length)&#10;points (x, Rectangles dollar Area [RectanglesdollarLengthequalsequals1], type equals open single quote 1 close single quote, colequals1).&#10;points (x, Rectangles dollar Area [RectanglesdollarLengthequalsequals4], type equals open single quote 1 close single quote, colequals4).&#10;points (x, Rectangles dollar Area [RectanglesdollarLengthequalsequals10], type equals open single quote 1 close single quote, colequals10)."/>
          <p:cNvPicPr>
            <a:picLocks noGrp="1" noChangeAspect="1"/>
          </p:cNvPicPr>
          <p:nvPr>
            <p:ph type="pic" sz="quarter" idx="11"/>
          </p:nvPr>
        </p:nvPicPr>
        <p:blipFill>
          <a:blip r:embed="rId2"/>
          <a:stretch>
            <a:fillRect/>
          </a:stretch>
        </p:blipFill>
        <p:spPr>
          <a:xfrm>
            <a:off x="273056" y="1600200"/>
            <a:ext cx="8597889" cy="1609084"/>
          </a:xfrm>
          <a:prstGeom prst="rect">
            <a:avLst/>
          </a:prstGeom>
        </p:spPr>
      </p:pic>
      <p:pic>
        <p:nvPicPr>
          <p:cNvPr id="9" name="Picture Placeholder 8" descr="A line graph plots Width on the horizontal axis and Area on the vertical axis.  The graph shows three lines labeled 1, 4, and T. The line labeled 1 starts at (1, 0) extends through (4, 5), (6, 8), (8, 10), and ends at  (10, 12). The line labeled 4 starts at (1, 0) extends through (4, 19), (6, 24), (8, 35), and ends at (10, 40). The line labeled T starts at (1, 13) extends through (4, 40), (6, 60), (8, 80), and ends at (10, 100). ">
            <a:extLst>
              <a:ext uri="{FF2B5EF4-FFF2-40B4-BE49-F238E27FC236}">
                <a16:creationId xmlns:a16="http://schemas.microsoft.com/office/drawing/2014/main" xmlns="" id="{0E627658-9622-41D1-B199-2458B3FF0CA1}"/>
              </a:ext>
            </a:extLst>
          </p:cNvPr>
          <p:cNvPicPr>
            <a:picLocks noGrp="1" noChangeAspect="1"/>
          </p:cNvPicPr>
          <p:nvPr>
            <p:ph type="pic" sz="quarter" idx="13"/>
          </p:nvPr>
        </p:nvPicPr>
        <p:blipFill>
          <a:blip r:embed="rId3"/>
          <a:stretch>
            <a:fillRect/>
          </a:stretch>
        </p:blipFill>
        <p:spPr>
          <a:xfrm>
            <a:off x="1232403" y="3657600"/>
            <a:ext cx="3763159" cy="2322407"/>
          </a:xfrm>
          <a:prstGeom prst="rect">
            <a:avLst/>
          </a:prstGeom>
        </p:spPr>
      </p:pic>
      <p:sp>
        <p:nvSpPr>
          <p:cNvPr id="3" name="Content Placeholder 2"/>
          <p:cNvSpPr>
            <a:spLocks noGrp="1"/>
          </p:cNvSpPr>
          <p:nvPr>
            <p:ph idx="1"/>
          </p:nvPr>
        </p:nvSpPr>
        <p:spPr>
          <a:xfrm>
            <a:off x="5882184" y="3657600"/>
            <a:ext cx="2956747" cy="2413769"/>
          </a:xfrm>
        </p:spPr>
        <p:txBody>
          <a:bodyPr>
            <a:normAutofit/>
          </a:bodyPr>
          <a:lstStyle/>
          <a:p>
            <a:pPr marL="0" indent="0">
              <a:buNone/>
            </a:pPr>
            <a:r>
              <a:rPr lang="en-US" dirty="0"/>
              <a:t>NOT </a:t>
            </a:r>
            <a:r>
              <a:rPr lang="en-US" dirty="0" smtClean="0"/>
              <a:t>Additive: Length effect increases </a:t>
            </a:r>
            <a:r>
              <a:rPr lang="en-US" dirty="0"/>
              <a:t>as </a:t>
            </a:r>
            <a:r>
              <a:rPr lang="en-US" dirty="0" smtClean="0"/>
              <a:t>Width </a:t>
            </a:r>
            <a:r>
              <a:rPr lang="en-US" dirty="0"/>
              <a:t>increases</a:t>
            </a:r>
          </a:p>
        </p:txBody>
      </p:sp>
    </p:spTree>
    <p:extLst>
      <p:ext uri="{BB962C8B-B14F-4D97-AF65-F5344CB8AC3E}">
        <p14:creationId xmlns:p14="http://schemas.microsoft.com/office/powerpoint/2010/main" val="1279807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Anscombe Block Plots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43114" y="1415142"/>
                <a:ext cx="8610600" cy="4452258"/>
              </a:xfrm>
            </p:spPr>
            <p:txBody>
              <a:bodyPr>
                <a:normAutofit/>
              </a:bodyPr>
              <a:lstStyle/>
              <a:p>
                <a:pPr marL="461963" indent="-461963">
                  <a:buAutoNum type="arabicPeriod"/>
                </a:pPr>
                <a:r>
                  <a:rPr lang="en-US" dirty="0"/>
                  <a:t>Pick two levels of the treatment.</a:t>
                </a:r>
              </a:p>
              <a:p>
                <a:pPr marL="461963" indent="-461963">
                  <a:buAutoNum type="arabicPeriod"/>
                </a:pPr>
                <a:r>
                  <a:rPr lang="en-US" dirty="0"/>
                  <a:t>For each element in a block, plot a point </a:t>
                </a:r>
                <a14:m>
                  <m:oMath xmlns:m="http://schemas.openxmlformats.org/officeDocument/2006/math">
                    <m:r>
                      <a:rPr lang="en-US" i="1" dirty="0">
                        <a:latin typeface="Cambria Math" panose="02040503050406030204" pitchFamily="18" charset="0"/>
                      </a:rPr>
                      <m:t>(</m:t>
                    </m:r>
                    <m:r>
                      <a:rPr lang="en-US" i="1" dirty="0" err="1">
                        <a:latin typeface="Cambria Math" panose="02040503050406030204" pitchFamily="18" charset="0"/>
                      </a:rPr>
                      <m:t>𝑥</m:t>
                    </m:r>
                    <m:r>
                      <a:rPr lang="en-US" i="1" dirty="0" err="1">
                        <a:latin typeface="Cambria Math" panose="02040503050406030204" pitchFamily="18" charset="0"/>
                      </a:rPr>
                      <m:t>,</m:t>
                    </m:r>
                    <m:r>
                      <a:rPr lang="en-US" i="1" dirty="0" err="1">
                        <a:latin typeface="Cambria Math" panose="02040503050406030204" pitchFamily="18" charset="0"/>
                      </a:rPr>
                      <m:t>𝑦</m:t>
                    </m:r>
                    <m:r>
                      <a:rPr lang="en-US" i="1" dirty="0">
                        <a:latin typeface="Cambria Math" panose="02040503050406030204" pitchFamily="18" charset="0"/>
                      </a:rPr>
                      <m:t>)</m:t>
                    </m:r>
                  </m:oMath>
                </a14:m>
                <a:r>
                  <a:rPr lang="en-US" i="1" dirty="0"/>
                  <a:t>,</a:t>
                </a:r>
                <a:r>
                  <a:rPr lang="en-US" dirty="0"/>
                  <a:t> where </a:t>
                </a:r>
                <a:r>
                  <a:rPr lang="en-US" i="1" dirty="0"/>
                  <a:t>x</a:t>
                </a:r>
                <a:r>
                  <a:rPr lang="en-US" dirty="0"/>
                  <a:t> is the response for one treatment and </a:t>
                </a:r>
                <a:r>
                  <a:rPr lang="en-US" i="1" dirty="0"/>
                  <a:t>y</a:t>
                </a:r>
                <a:r>
                  <a:rPr lang="en-US" dirty="0"/>
                  <a:t> is the response for the other treatment.</a:t>
                </a:r>
              </a:p>
              <a:p>
                <a:pPr marL="461963" indent="-461963">
                  <a:buAutoNum type="arabicPeriod"/>
                </a:pPr>
                <a:r>
                  <a:rPr lang="en-US" dirty="0"/>
                  <a:t>Fit a line to the scatterplot and find the slope.</a:t>
                </a:r>
              </a:p>
              <a:p>
                <a:pPr marL="461963" indent="-461963">
                  <a:buAutoNum type="arabicPeriod"/>
                </a:pPr>
                <a:r>
                  <a:rPr lang="en-US" dirty="0"/>
                  <a:t>(Optional) Add a </a:t>
                </a:r>
                <a14:m>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r>
                      <a:rPr lang="en-US" i="1">
                        <a:latin typeface="Cambria Math" panose="02040503050406030204" pitchFamily="18" charset="0"/>
                      </a:rPr>
                      <m:t>𝑥</m:t>
                    </m:r>
                  </m:oMath>
                </a14:m>
                <a:r>
                  <a:rPr lang="en-US" dirty="0"/>
                  <a:t> line</a:t>
                </a:r>
                <a:r>
                  <a:rPr lang="en-US" dirty="0" smtClean="0"/>
                  <a:t>.</a:t>
                </a:r>
              </a:p>
              <a:p>
                <a:pPr marL="0" indent="0">
                  <a:buNone/>
                </a:pPr>
                <a:r>
                  <a:rPr lang="en-US" dirty="0"/>
                  <a:t>Note: We can draw an Anscombe plot for each pair of treatment groups</a:t>
                </a:r>
                <a:r>
                  <a:rPr lang="en-US"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43114" y="1415142"/>
                <a:ext cx="8610600" cy="4452258"/>
              </a:xfrm>
              <a:blipFill rotWithShape="0">
                <a:blip r:embed="rId2"/>
                <a:stretch>
                  <a:fillRect l="-1275" t="-1231" r="-637"/>
                </a:stretch>
              </a:blipFill>
            </p:spPr>
            <p:txBody>
              <a:bodyPr/>
              <a:lstStyle/>
              <a:p>
                <a:r>
                  <a:rPr lang="en-US">
                    <a:noFill/>
                  </a:rPr>
                  <a:t> </a:t>
                </a:r>
              </a:p>
            </p:txBody>
          </p:sp>
        </mc:Fallback>
      </mc:AlternateContent>
    </p:spTree>
    <p:extLst>
      <p:ext uri="{BB962C8B-B14F-4D97-AF65-F5344CB8AC3E}">
        <p14:creationId xmlns:p14="http://schemas.microsoft.com/office/powerpoint/2010/main" val="2845267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Anscombe Block Plots </a:t>
            </a:r>
            <a:br>
              <a:rPr lang="en-US" dirty="0"/>
            </a:br>
            <a:r>
              <a:rPr lang="en-US" dirty="0"/>
              <a:t>Students: Exam 1 vs. Exam 2</a:t>
            </a:r>
          </a:p>
        </p:txBody>
      </p:sp>
      <p:pic>
        <p:nvPicPr>
          <p:cNvPr id="14" name="Picture Placeholder 3" descr="A line graph plotting Width along the horizontal axis and Perimeter along the vertical axis shows three lines 1, 4, and T.&#10;The data are as follows:&#10; Line 1 passes through (1, 4), (4, 9), (6, 13), (8, 15), and (10, 17). &#10;Line 4 passes through (1, 10), (4, 16), (6, 19), (8, 23), and (10, 28). &#10;Line T passes through (1, 23), (4, 27), (6, 32), (8, 35), and (10, 40). &#10;A text on the right side of the graph reads, NOT Additive: Length effect increases as Width increases.">
            <a:extLst>
              <a:ext uri="{FF2B5EF4-FFF2-40B4-BE49-F238E27FC236}">
                <a16:creationId xmlns:a16="http://schemas.microsoft.com/office/drawing/2014/main" xmlns="" id="{FAEFE13F-F3EC-419C-9813-133A68420558}"/>
              </a:ext>
            </a:extLst>
          </p:cNvPr>
          <p:cNvPicPr>
            <a:picLocks noGrp="1" noChangeAspect="1"/>
          </p:cNvPicPr>
          <p:nvPr>
            <p:ph type="pic" sz="quarter" idx="11"/>
          </p:nvPr>
        </p:nvPicPr>
        <p:blipFill>
          <a:blip r:embed="rId2"/>
          <a:stretch>
            <a:fillRect/>
          </a:stretch>
        </p:blipFill>
        <p:spPr>
          <a:xfrm>
            <a:off x="1972772" y="1440011"/>
            <a:ext cx="5198457" cy="3208189"/>
          </a:xfrm>
          <a:prstGeom prst="rect">
            <a:avLst/>
          </a:prstGeom>
        </p:spPr>
      </p:pic>
      <p:sp>
        <p:nvSpPr>
          <p:cNvPr id="10" name="Content Placeholder 9"/>
          <p:cNvSpPr>
            <a:spLocks noGrp="1"/>
          </p:cNvSpPr>
          <p:nvPr>
            <p:ph type="body" sz="quarter" idx="10"/>
          </p:nvPr>
        </p:nvSpPr>
        <p:spPr/>
        <p:txBody>
          <a:bodyPr>
            <a:normAutofit/>
          </a:bodyPr>
          <a:lstStyle/>
          <a:p>
            <a:pPr marL="0" indent="0">
              <a:spcBef>
                <a:spcPts val="0"/>
              </a:spcBef>
              <a:buNone/>
            </a:pPr>
            <a:r>
              <a:rPr lang="en-US" dirty="0"/>
              <a:t>Look for</a:t>
            </a:r>
            <a:r>
              <a:rPr lang="en-US" dirty="0" smtClean="0"/>
              <a:t>:</a:t>
            </a:r>
            <a:endParaRPr lang="en-US" dirty="0"/>
          </a:p>
          <a:p>
            <a:pPr marL="796925" indent="-334963">
              <a:spcBef>
                <a:spcPts val="0"/>
              </a:spcBef>
            </a:pPr>
            <a:r>
              <a:rPr lang="en-US" dirty="0"/>
              <a:t>Points near the line</a:t>
            </a:r>
          </a:p>
          <a:p>
            <a:pPr marL="796925" indent="-334963">
              <a:spcBef>
                <a:spcPts val="0"/>
              </a:spcBef>
            </a:pPr>
            <a:r>
              <a:rPr lang="en-US" dirty="0"/>
              <a:t>A slope near </a:t>
            </a:r>
            <a:r>
              <a:rPr lang="en-US" dirty="0" smtClean="0"/>
              <a:t>one</a:t>
            </a:r>
            <a:endParaRPr lang="en-US" dirty="0"/>
          </a:p>
        </p:txBody>
      </p:sp>
    </p:spTree>
    <p:extLst>
      <p:ext uri="{BB962C8B-B14F-4D97-AF65-F5344CB8AC3E}">
        <p14:creationId xmlns:p14="http://schemas.microsoft.com/office/powerpoint/2010/main" val="1941428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2691</TotalTime>
  <Words>324</Words>
  <Application>Microsoft Office PowerPoint</Application>
  <PresentationFormat>On-screen Show (4:3)</PresentationFormat>
  <Paragraphs>48</Paragraphs>
  <Slides>14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6.2 </vt:lpstr>
      <vt:lpstr>Section 6.2</vt:lpstr>
      <vt:lpstr>Example: FourExams</vt:lpstr>
      <vt:lpstr>Side-by-Side Dotplots(with blocks shown)</vt:lpstr>
      <vt:lpstr>Example: Rectangles</vt:lpstr>
      <vt:lpstr>Dotplots for Perimeter</vt:lpstr>
      <vt:lpstr>Dotplots for Area</vt:lpstr>
      <vt:lpstr>Anscombe Block Plots</vt:lpstr>
      <vt:lpstr>Anscombe Block Plots  Students: Exam 1 vs. Exam 2</vt:lpstr>
      <vt:lpstr>R Code for Anscombe Block Plot</vt:lpstr>
      <vt:lpstr>Anscombe Plot for Other Exam Pairs</vt:lpstr>
      <vt:lpstr>Why Slope = 1?</vt:lpstr>
      <vt:lpstr>Anscombe Plots for Rectangles (perimeter)</vt:lpstr>
      <vt:lpstr>Anscombe Plots for Rectangles (area)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6.2</dc:title>
  <dc:creator>Canon</dc:creator>
  <cp:lastModifiedBy>Newton, Andy</cp:lastModifiedBy>
  <cp:revision>524</cp:revision>
  <dcterms:created xsi:type="dcterms:W3CDTF">2015-10-23T14:29:37Z</dcterms:created>
  <dcterms:modified xsi:type="dcterms:W3CDTF">2018-08-30T15:26:37Z</dcterms:modified>
</cp:coreProperties>
</file>